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20" Type="http://schemas.openxmlformats.org/officeDocument/2006/relationships/slide" Target="slides/slide16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22" Type="http://schemas.openxmlformats.org/officeDocument/2006/relationships/slide" Target="slides/slide18.xml"/><Relationship Id="rId66" Type="http://schemas.openxmlformats.org/officeDocument/2006/relationships/slide" Target="slides/slide62.xml"/><Relationship Id="rId21" Type="http://schemas.openxmlformats.org/officeDocument/2006/relationships/slide" Target="slides/slide17.xml"/><Relationship Id="rId65" Type="http://schemas.openxmlformats.org/officeDocument/2006/relationships/slide" Target="slides/slide61.xml"/><Relationship Id="rId24" Type="http://schemas.openxmlformats.org/officeDocument/2006/relationships/slide" Target="slides/slide20.xml"/><Relationship Id="rId68" Type="http://schemas.openxmlformats.org/officeDocument/2006/relationships/slide" Target="slides/slide64.xml"/><Relationship Id="rId23" Type="http://schemas.openxmlformats.org/officeDocument/2006/relationships/slide" Target="slides/slide19.xml"/><Relationship Id="rId67" Type="http://schemas.openxmlformats.org/officeDocument/2006/relationships/slide" Target="slides/slide63.xml"/><Relationship Id="rId60" Type="http://schemas.openxmlformats.org/officeDocument/2006/relationships/slide" Target="slides/slide56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15" Type="http://schemas.openxmlformats.org/officeDocument/2006/relationships/slide" Target="slides/slide11.xml"/><Relationship Id="rId59" Type="http://schemas.openxmlformats.org/officeDocument/2006/relationships/slide" Target="slides/slide55.xml"/><Relationship Id="rId14" Type="http://schemas.openxmlformats.org/officeDocument/2006/relationships/slide" Target="slides/slide10.xml"/><Relationship Id="rId58" Type="http://schemas.openxmlformats.org/officeDocument/2006/relationships/slide" Target="slides/slide5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304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Shape 112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Shape 119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Shape 126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Shape 13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Shape 134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Shape 142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Shape 148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Shape 15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Shape 155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Shape 16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Shape 162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Shape 16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Shape 168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Shape 1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Shape 174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Shape 181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Shape 18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Shape 187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Shape 193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Shape 19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Shape 200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Shape 20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Shape 206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Shape 213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Shape 21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Shape 219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Shape 22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Shape 226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Shape 23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Shape 232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Shape 23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Shape 239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Shape 24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Shape 246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Shape 25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Shape 252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Shape 25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Shape 258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Shape 26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Shape 265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Shape 27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Shape 271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Shape 27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Shape 277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Shape 28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Shape 283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Shape 28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Shape 289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Shape 29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Shape 297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Shape 30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Shape 305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Shape 31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Shape 311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Shape 31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Shape 317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Shape 32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Shape 323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Shape 32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Shape 329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Shape 33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Shape 336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Shape 34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Shape 342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Shape 34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Shape 349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Shape 35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Shape 355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Shape 36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Shape 362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366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Shape 36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Shape 368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Shape 3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Shape 374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Shape 378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Shape 37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Shape 380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Shape 38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Shape 386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Shape 39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Shape 392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396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Shape 39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Shape 398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Shape 40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Shape 404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Shape 408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Shape 40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Shape 410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Shape 414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Shape 41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Shape 416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Shape 420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Shape 42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Shape 422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Shape 426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Shape 42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Shape 428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Shape 433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Shape 43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Shape 435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Shape 439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Shape 44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Shape 441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Shape 448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Shape 44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Shape 450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Shape 454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Shape 45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Shape 456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hape 461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Shape 46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Shape 463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Shape 468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Shape 46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Shape 470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Shape 474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Shape 47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Shape 476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Shape 480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Shape 48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Shape 482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Shape 487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Shape 48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Shape 489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Shape 494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Shape 4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Shape 496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hape 501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Shape 50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Shape 503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Shape 508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Shape 50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Shape 510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Shape 515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Shape 51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Shape 517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Shape 522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Shape 52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Shape 524"/>
          <p:cNvSpPr txBox="1"/>
          <p:nvPr>
            <p:ph idx="12" type="sldNum"/>
          </p:nvPr>
        </p:nvSpPr>
        <p:spPr>
          <a:xfrm>
            <a:off x="3884612" y="8685211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 sz="140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Пустой слайд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/>
          <p:nvPr>
            <p:ph idx="10" type="dt"/>
          </p:nvPr>
        </p:nvSpPr>
        <p:spPr>
          <a:xfrm>
            <a:off x="457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Shape 17"/>
          <p:cNvSpPr txBox="1"/>
          <p:nvPr>
            <p:ph idx="11" type="ftr"/>
          </p:nvPr>
        </p:nvSpPr>
        <p:spPr>
          <a:xfrm>
            <a:off x="3124200" y="4683918"/>
            <a:ext cx="2895600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2" type="sldNum"/>
          </p:nvPr>
        </p:nvSpPr>
        <p:spPr>
          <a:xfrm>
            <a:off x="6553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19" name="Shape 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53275" y="4790300"/>
            <a:ext cx="1110874" cy="25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итульный слайд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ctrTitle"/>
          </p:nvPr>
        </p:nvSpPr>
        <p:spPr>
          <a:xfrm>
            <a:off x="685800" y="1597818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Shape 22"/>
          <p:cNvSpPr txBox="1"/>
          <p:nvPr>
            <p:ph idx="1" type="subTitle"/>
          </p:nvPr>
        </p:nvSpPr>
        <p:spPr>
          <a:xfrm>
            <a:off x="1371600" y="2914650"/>
            <a:ext cx="6400799" cy="1314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Shape 23"/>
          <p:cNvSpPr txBox="1"/>
          <p:nvPr>
            <p:ph idx="10" type="dt"/>
          </p:nvPr>
        </p:nvSpPr>
        <p:spPr>
          <a:xfrm>
            <a:off x="457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Shape 24"/>
          <p:cNvSpPr txBox="1"/>
          <p:nvPr>
            <p:ph idx="11" type="ftr"/>
          </p:nvPr>
        </p:nvSpPr>
        <p:spPr>
          <a:xfrm>
            <a:off x="3124200" y="4683918"/>
            <a:ext cx="2895600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Shape 25"/>
          <p:cNvSpPr txBox="1"/>
          <p:nvPr>
            <p:ph idx="12" type="sldNum"/>
          </p:nvPr>
        </p:nvSpPr>
        <p:spPr>
          <a:xfrm>
            <a:off x="6553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объект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/>
          <p:nvPr>
            <p:ph type="title"/>
          </p:nvPr>
        </p:nvSpPr>
        <p:spPr>
          <a:xfrm>
            <a:off x="457200" y="20597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Shape 28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Shape 29"/>
          <p:cNvSpPr txBox="1"/>
          <p:nvPr>
            <p:ph idx="10" type="dt"/>
          </p:nvPr>
        </p:nvSpPr>
        <p:spPr>
          <a:xfrm>
            <a:off x="457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Shape 30"/>
          <p:cNvSpPr txBox="1"/>
          <p:nvPr>
            <p:ph idx="11" type="ftr"/>
          </p:nvPr>
        </p:nvSpPr>
        <p:spPr>
          <a:xfrm>
            <a:off x="3124200" y="4683918"/>
            <a:ext cx="2895600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6553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Два объекта" type="twoObj">
  <p:cSld name="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57200" y="20597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Shape 34"/>
          <p:cNvSpPr txBox="1"/>
          <p:nvPr>
            <p:ph idx="1" type="body"/>
          </p:nvPr>
        </p:nvSpPr>
        <p:spPr>
          <a:xfrm>
            <a:off x="457200" y="1200150"/>
            <a:ext cx="4038599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Shape 35"/>
          <p:cNvSpPr txBox="1"/>
          <p:nvPr>
            <p:ph idx="2" type="body"/>
          </p:nvPr>
        </p:nvSpPr>
        <p:spPr>
          <a:xfrm>
            <a:off x="4648200" y="1200150"/>
            <a:ext cx="4038599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Shape 36"/>
          <p:cNvSpPr txBox="1"/>
          <p:nvPr>
            <p:ph idx="10" type="dt"/>
          </p:nvPr>
        </p:nvSpPr>
        <p:spPr>
          <a:xfrm>
            <a:off x="457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Shape 37"/>
          <p:cNvSpPr txBox="1"/>
          <p:nvPr>
            <p:ph idx="11" type="ftr"/>
          </p:nvPr>
        </p:nvSpPr>
        <p:spPr>
          <a:xfrm>
            <a:off x="3124200" y="4683918"/>
            <a:ext cx="2895600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12" type="sldNum"/>
          </p:nvPr>
        </p:nvSpPr>
        <p:spPr>
          <a:xfrm>
            <a:off x="6553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, текст и объект" type="txAndObj">
  <p:cSld name="TEXT_AND_OBJEC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Shape 41"/>
          <p:cNvSpPr txBox="1"/>
          <p:nvPr>
            <p:ph idx="1" type="body"/>
          </p:nvPr>
        </p:nvSpPr>
        <p:spPr>
          <a:xfrm>
            <a:off x="457200" y="1200150"/>
            <a:ext cx="4038599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2" type="body"/>
          </p:nvPr>
        </p:nvSpPr>
        <p:spPr>
          <a:xfrm>
            <a:off x="4648200" y="1200150"/>
            <a:ext cx="4038599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0" type="dt"/>
          </p:nvPr>
        </p:nvSpPr>
        <p:spPr>
          <a:xfrm>
            <a:off x="457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Shape 44"/>
          <p:cNvSpPr txBox="1"/>
          <p:nvPr>
            <p:ph idx="11" type="ftr"/>
          </p:nvPr>
        </p:nvSpPr>
        <p:spPr>
          <a:xfrm>
            <a:off x="3124200" y="4683918"/>
            <a:ext cx="2895600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12" type="sldNum"/>
          </p:nvPr>
        </p:nvSpPr>
        <p:spPr>
          <a:xfrm>
            <a:off x="6553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четыре объекта" type="fourObj">
  <p:cSld name="FOUR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1" type="body"/>
          </p:nvPr>
        </p:nvSpPr>
        <p:spPr>
          <a:xfrm>
            <a:off x="457200" y="1200150"/>
            <a:ext cx="4038599" cy="16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2" type="body"/>
          </p:nvPr>
        </p:nvSpPr>
        <p:spPr>
          <a:xfrm>
            <a:off x="4648200" y="1200150"/>
            <a:ext cx="4038599" cy="16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Shape 50"/>
          <p:cNvSpPr txBox="1"/>
          <p:nvPr>
            <p:ph idx="3" type="body"/>
          </p:nvPr>
        </p:nvSpPr>
        <p:spPr>
          <a:xfrm>
            <a:off x="457200" y="2953940"/>
            <a:ext cx="4038599" cy="1640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4" type="body"/>
          </p:nvPr>
        </p:nvSpPr>
        <p:spPr>
          <a:xfrm>
            <a:off x="4648200" y="2953940"/>
            <a:ext cx="4038599" cy="1640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0" type="dt"/>
          </p:nvPr>
        </p:nvSpPr>
        <p:spPr>
          <a:xfrm>
            <a:off x="457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1" type="ftr"/>
          </p:nvPr>
        </p:nvSpPr>
        <p:spPr>
          <a:xfrm>
            <a:off x="3124200" y="4683918"/>
            <a:ext cx="2895600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12" type="sldNum"/>
          </p:nvPr>
        </p:nvSpPr>
        <p:spPr>
          <a:xfrm>
            <a:off x="6553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, текст и клип" type="txAndClipArt">
  <p:cSld name="TEXT_AND_CLIPAR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Shape 57"/>
          <p:cNvSpPr txBox="1"/>
          <p:nvPr>
            <p:ph idx="1" type="body"/>
          </p:nvPr>
        </p:nvSpPr>
        <p:spPr>
          <a:xfrm>
            <a:off x="457200" y="1200150"/>
            <a:ext cx="4038599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Shape 58"/>
          <p:cNvSpPr/>
          <p:nvPr>
            <p:ph idx="2" type="clipArt"/>
          </p:nvPr>
        </p:nvSpPr>
        <p:spPr>
          <a:xfrm>
            <a:off x="4648200" y="1200150"/>
            <a:ext cx="4038599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10" type="dt"/>
          </p:nvPr>
        </p:nvSpPr>
        <p:spPr>
          <a:xfrm>
            <a:off x="457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11" type="ftr"/>
          </p:nvPr>
        </p:nvSpPr>
        <p:spPr>
          <a:xfrm>
            <a:off x="3124200" y="4683918"/>
            <a:ext cx="2895600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Shape 61"/>
          <p:cNvSpPr txBox="1"/>
          <p:nvPr>
            <p:ph idx="12" type="sldNum"/>
          </p:nvPr>
        </p:nvSpPr>
        <p:spPr>
          <a:xfrm>
            <a:off x="6553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Вертикальный заголовок и текст" type="vertTitleAndTx">
  <p:cSld name="VERTICAL_TITLE_AND_VERTICAL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/>
          <p:nvPr>
            <p:ph type="title"/>
          </p:nvPr>
        </p:nvSpPr>
        <p:spPr>
          <a:xfrm rot="5400000">
            <a:off x="5463749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1" type="body"/>
          </p:nvPr>
        </p:nvSpPr>
        <p:spPr>
          <a:xfrm rot="5400000">
            <a:off x="1272750" y="-609571"/>
            <a:ext cx="4388700" cy="601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Shape 65"/>
          <p:cNvSpPr txBox="1"/>
          <p:nvPr>
            <p:ph idx="10" type="dt"/>
          </p:nvPr>
        </p:nvSpPr>
        <p:spPr>
          <a:xfrm>
            <a:off x="457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Shape 66"/>
          <p:cNvSpPr txBox="1"/>
          <p:nvPr>
            <p:ph idx="11" type="ftr"/>
          </p:nvPr>
        </p:nvSpPr>
        <p:spPr>
          <a:xfrm>
            <a:off x="3124200" y="4683918"/>
            <a:ext cx="2895600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12" type="sldNum"/>
          </p:nvPr>
        </p:nvSpPr>
        <p:spPr>
          <a:xfrm>
            <a:off x="6553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/>
          <p:nvPr>
            <p:ph type="title"/>
          </p:nvPr>
        </p:nvSpPr>
        <p:spPr>
          <a:xfrm>
            <a:off x="457200" y="20597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Shape 70"/>
          <p:cNvSpPr txBox="1"/>
          <p:nvPr>
            <p:ph idx="1" type="body"/>
          </p:nvPr>
        </p:nvSpPr>
        <p:spPr>
          <a:xfrm rot="5400000">
            <a:off x="2874749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Shape 71"/>
          <p:cNvSpPr txBox="1"/>
          <p:nvPr>
            <p:ph idx="10" type="dt"/>
          </p:nvPr>
        </p:nvSpPr>
        <p:spPr>
          <a:xfrm>
            <a:off x="457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Shape 72"/>
          <p:cNvSpPr txBox="1"/>
          <p:nvPr>
            <p:ph idx="11" type="ftr"/>
          </p:nvPr>
        </p:nvSpPr>
        <p:spPr>
          <a:xfrm>
            <a:off x="3124200" y="4683918"/>
            <a:ext cx="2895600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Shape 73"/>
          <p:cNvSpPr txBox="1"/>
          <p:nvPr>
            <p:ph idx="12" type="sldNum"/>
          </p:nvPr>
        </p:nvSpPr>
        <p:spPr>
          <a:xfrm>
            <a:off x="6553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Рисунок с подписью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>
            <p:ph type="title"/>
          </p:nvPr>
        </p:nvSpPr>
        <p:spPr>
          <a:xfrm>
            <a:off x="1792288" y="3600450"/>
            <a:ext cx="5486399" cy="4250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Shape 76"/>
          <p:cNvSpPr/>
          <p:nvPr>
            <p:ph idx="2" type="pic"/>
          </p:nvPr>
        </p:nvSpPr>
        <p:spPr>
          <a:xfrm>
            <a:off x="1792288" y="459581"/>
            <a:ext cx="5486399" cy="30860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1792288" y="4025503"/>
            <a:ext cx="5486399" cy="603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0" type="dt"/>
          </p:nvPr>
        </p:nvSpPr>
        <p:spPr>
          <a:xfrm>
            <a:off x="457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Shape 79"/>
          <p:cNvSpPr txBox="1"/>
          <p:nvPr>
            <p:ph idx="11" type="ftr"/>
          </p:nvPr>
        </p:nvSpPr>
        <p:spPr>
          <a:xfrm>
            <a:off x="3124200" y="4683918"/>
            <a:ext cx="2895600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Shape 80"/>
          <p:cNvSpPr txBox="1"/>
          <p:nvPr>
            <p:ph idx="12" type="sldNum"/>
          </p:nvPr>
        </p:nvSpPr>
        <p:spPr>
          <a:xfrm>
            <a:off x="6553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Объект с подписью" type="objTx">
  <p:cSld name="OBJECT_WITH_CAPTIO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>
            <p:ph type="title"/>
          </p:nvPr>
        </p:nvSpPr>
        <p:spPr>
          <a:xfrm>
            <a:off x="457200" y="204787"/>
            <a:ext cx="3008399" cy="8714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3575050" y="204787"/>
            <a:ext cx="5111699" cy="4389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Shape 84"/>
          <p:cNvSpPr txBox="1"/>
          <p:nvPr>
            <p:ph idx="2" type="body"/>
          </p:nvPr>
        </p:nvSpPr>
        <p:spPr>
          <a:xfrm>
            <a:off x="457200" y="1076325"/>
            <a:ext cx="3008399" cy="3518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Shape 85"/>
          <p:cNvSpPr txBox="1"/>
          <p:nvPr>
            <p:ph idx="10" type="dt"/>
          </p:nvPr>
        </p:nvSpPr>
        <p:spPr>
          <a:xfrm>
            <a:off x="457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Shape 86"/>
          <p:cNvSpPr txBox="1"/>
          <p:nvPr>
            <p:ph idx="11" type="ftr"/>
          </p:nvPr>
        </p:nvSpPr>
        <p:spPr>
          <a:xfrm>
            <a:off x="3124200" y="4683918"/>
            <a:ext cx="2895600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Shape 87"/>
          <p:cNvSpPr txBox="1"/>
          <p:nvPr>
            <p:ph idx="12" type="sldNum"/>
          </p:nvPr>
        </p:nvSpPr>
        <p:spPr>
          <a:xfrm>
            <a:off x="6553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олько заголовок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type="title"/>
          </p:nvPr>
        </p:nvSpPr>
        <p:spPr>
          <a:xfrm>
            <a:off x="457200" y="20597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Shape 90"/>
          <p:cNvSpPr txBox="1"/>
          <p:nvPr>
            <p:ph idx="10" type="dt"/>
          </p:nvPr>
        </p:nvSpPr>
        <p:spPr>
          <a:xfrm>
            <a:off x="457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Shape 91"/>
          <p:cNvSpPr txBox="1"/>
          <p:nvPr>
            <p:ph idx="11" type="ftr"/>
          </p:nvPr>
        </p:nvSpPr>
        <p:spPr>
          <a:xfrm>
            <a:off x="3124200" y="4683918"/>
            <a:ext cx="2895600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Shape 92"/>
          <p:cNvSpPr txBox="1"/>
          <p:nvPr>
            <p:ph idx="12" type="sldNum"/>
          </p:nvPr>
        </p:nvSpPr>
        <p:spPr>
          <a:xfrm>
            <a:off x="6553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Shape 9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53275" y="4790300"/>
            <a:ext cx="1110874" cy="25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равнение" type="twoTxTwoObj">
  <p:cSld name="TWO_OBJECTS_WITH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/>
          <p:nvPr>
            <p:ph type="title"/>
          </p:nvPr>
        </p:nvSpPr>
        <p:spPr>
          <a:xfrm>
            <a:off x="457200" y="20597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x="457200" y="1151334"/>
            <a:ext cx="4040099" cy="4796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7" name="Shape 97"/>
          <p:cNvSpPr txBox="1"/>
          <p:nvPr>
            <p:ph idx="2" type="body"/>
          </p:nvPr>
        </p:nvSpPr>
        <p:spPr>
          <a:xfrm>
            <a:off x="457200" y="1631156"/>
            <a:ext cx="4040099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Shape 98"/>
          <p:cNvSpPr txBox="1"/>
          <p:nvPr>
            <p:ph idx="3" type="body"/>
          </p:nvPr>
        </p:nvSpPr>
        <p:spPr>
          <a:xfrm>
            <a:off x="4645025" y="1151334"/>
            <a:ext cx="4041900" cy="4796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Shape 99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Shape 100"/>
          <p:cNvSpPr txBox="1"/>
          <p:nvPr>
            <p:ph idx="10" type="dt"/>
          </p:nvPr>
        </p:nvSpPr>
        <p:spPr>
          <a:xfrm>
            <a:off x="457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Shape 101"/>
          <p:cNvSpPr txBox="1"/>
          <p:nvPr>
            <p:ph idx="11" type="ftr"/>
          </p:nvPr>
        </p:nvSpPr>
        <p:spPr>
          <a:xfrm>
            <a:off x="3124200" y="4683918"/>
            <a:ext cx="2895600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Shape 102"/>
          <p:cNvSpPr txBox="1"/>
          <p:nvPr>
            <p:ph idx="12" type="sldNum"/>
          </p:nvPr>
        </p:nvSpPr>
        <p:spPr>
          <a:xfrm>
            <a:off x="6553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раздела" type="secHead">
  <p:cSld name="SECTION_HEADER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>
            <p:ph type="title"/>
          </p:nvPr>
        </p:nvSpPr>
        <p:spPr>
          <a:xfrm>
            <a:off x="722312" y="3305175"/>
            <a:ext cx="7772400" cy="1021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x="722312" y="2180034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Shape 106"/>
          <p:cNvSpPr txBox="1"/>
          <p:nvPr>
            <p:ph idx="10" type="dt"/>
          </p:nvPr>
        </p:nvSpPr>
        <p:spPr>
          <a:xfrm>
            <a:off x="457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Shape 107"/>
          <p:cNvSpPr txBox="1"/>
          <p:nvPr>
            <p:ph idx="11" type="ftr"/>
          </p:nvPr>
        </p:nvSpPr>
        <p:spPr>
          <a:xfrm>
            <a:off x="3124200" y="4683918"/>
            <a:ext cx="2895600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Shape 108"/>
          <p:cNvSpPr txBox="1"/>
          <p:nvPr>
            <p:ph idx="12" type="sldNum"/>
          </p:nvPr>
        </p:nvSpPr>
        <p:spPr>
          <a:xfrm>
            <a:off x="6553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title"/>
          </p:nvPr>
        </p:nvSpPr>
        <p:spPr>
          <a:xfrm>
            <a:off x="457200" y="20597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0" type="dt"/>
          </p:nvPr>
        </p:nvSpPr>
        <p:spPr>
          <a:xfrm>
            <a:off x="457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1" type="ftr"/>
          </p:nvPr>
        </p:nvSpPr>
        <p:spPr>
          <a:xfrm>
            <a:off x="3124200" y="4683918"/>
            <a:ext cx="2895600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6553200" y="4683918"/>
            <a:ext cx="2133599" cy="357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8.gif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9.gif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6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9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4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5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5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8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7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9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4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36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6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40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48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43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Relationship Id="rId3" Type="http://schemas.openxmlformats.org/officeDocument/2006/relationships/hyperlink" Target="https://bit.ly/2veepkS" TargetMode="Externa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type="ctrTitle"/>
          </p:nvPr>
        </p:nvSpPr>
        <p:spPr>
          <a:xfrm>
            <a:off x="685800" y="1597818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/>
              <a:t>Когда есть трафик с Adwords, но нет продаж</a:t>
            </a:r>
            <a:endParaRPr/>
          </a:p>
        </p:txBody>
      </p:sp>
      <p:sp>
        <p:nvSpPr>
          <p:cNvPr id="115" name="Shape 115"/>
          <p:cNvSpPr txBox="1"/>
          <p:nvPr/>
        </p:nvSpPr>
        <p:spPr>
          <a:xfrm>
            <a:off x="685800" y="3999700"/>
            <a:ext cx="77724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/>
              <a:t>Андрей Чорный, основатель PLERDY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/>
          <p:nvPr>
            <p:ph type="title"/>
          </p:nvPr>
        </p:nvSpPr>
        <p:spPr>
          <a:xfrm>
            <a:off x="457200" y="641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Структура презентации</a:t>
            </a:r>
            <a:endParaRPr/>
          </a:p>
        </p:txBody>
      </p:sp>
      <p:sp>
        <p:nvSpPr>
          <p:cNvPr id="122" name="Shape 122"/>
          <p:cNvSpPr txBox="1"/>
          <p:nvPr/>
        </p:nvSpPr>
        <p:spPr>
          <a:xfrm>
            <a:off x="589650" y="1499375"/>
            <a:ext cx="7502100" cy="25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191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ru" sz="3000">
                <a:solidFill>
                  <a:schemeClr val="dk1"/>
                </a:solidFill>
              </a:rPr>
              <a:t>Проверяем сайт перед запуском AdWords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ru" sz="3000">
                <a:solidFill>
                  <a:schemeClr val="dk1"/>
                </a:solidFill>
              </a:rPr>
              <a:t>Примеры поведения пользователей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ru" sz="3000">
                <a:solidFill>
                  <a:schemeClr val="dk1"/>
                </a:solidFill>
              </a:rPr>
              <a:t>Примеры практической пользы карты кликов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/>
          <p:nvPr>
            <p:ph type="title"/>
          </p:nvPr>
        </p:nvSpPr>
        <p:spPr>
          <a:xfrm>
            <a:off x="457200" y="641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Этапы юзабилити</a:t>
            </a:r>
            <a:endParaRPr/>
          </a:p>
        </p:txBody>
      </p:sp>
      <p:sp>
        <p:nvSpPr>
          <p:cNvPr id="129" name="Shape 129"/>
          <p:cNvSpPr txBox="1"/>
          <p:nvPr/>
        </p:nvSpPr>
        <p:spPr>
          <a:xfrm>
            <a:off x="589650" y="1499375"/>
            <a:ext cx="3530700" cy="309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191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ru" sz="3000">
                <a:solidFill>
                  <a:schemeClr val="dk1"/>
                </a:solidFill>
              </a:rPr>
              <a:t>Первое впечатление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ru" sz="3000">
                <a:solidFill>
                  <a:schemeClr val="dk1"/>
                </a:solidFill>
              </a:rPr>
              <a:t>Техническое состояние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ru" sz="3000">
                <a:solidFill>
                  <a:schemeClr val="dk1"/>
                </a:solidFill>
              </a:rPr>
              <a:t>Конверсионный путь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descr="db9dddf3fa1a553841a0df400685a72f.jpg" id="130" name="Shape 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0950" y="1499375"/>
            <a:ext cx="4913050" cy="299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/>
          <p:nvPr>
            <p:ph type="title"/>
          </p:nvPr>
        </p:nvSpPr>
        <p:spPr>
          <a:xfrm>
            <a:off x="457200" y="641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Две версии сайта</a:t>
            </a:r>
            <a:endParaRPr/>
          </a:p>
        </p:txBody>
      </p:sp>
      <p:sp>
        <p:nvSpPr>
          <p:cNvPr id="137" name="Shape 137"/>
          <p:cNvSpPr txBox="1"/>
          <p:nvPr/>
        </p:nvSpPr>
        <p:spPr>
          <a:xfrm>
            <a:off x="727725" y="2091325"/>
            <a:ext cx="5963100" cy="16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ru" sz="3000"/>
              <a:t>ПК</a:t>
            </a:r>
            <a:endParaRPr sz="3000"/>
          </a:p>
          <a:p>
            <a:pPr indent="-419100" lvl="0" marL="457200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ru" sz="3000"/>
              <a:t>Мобильная</a:t>
            </a:r>
            <a:endParaRPr sz="3000"/>
          </a:p>
        </p:txBody>
      </p:sp>
      <p:pic>
        <p:nvPicPr>
          <p:cNvPr id="138" name="Shape 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5900" y="1733625"/>
            <a:ext cx="476250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umblr_n3yydflpW51s2wio8o3_500.gif" id="144" name="Shape 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750" y="1550750"/>
            <a:ext cx="4762500" cy="268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/>
          <p:nvPr>
            <p:ph type="ctrTitle"/>
          </p:nvPr>
        </p:nvSpPr>
        <p:spPr>
          <a:xfrm>
            <a:off x="685800" y="1597818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Проверяем сайт перед запуском AdWords</a:t>
            </a:r>
            <a:endParaRPr/>
          </a:p>
        </p:txBody>
      </p:sp>
      <p:sp>
        <p:nvSpPr>
          <p:cNvPr id="151" name="Shape 151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/>
          <p:nvPr>
            <p:ph type="title"/>
          </p:nvPr>
        </p:nvSpPr>
        <p:spPr>
          <a:xfrm>
            <a:off x="457200" y="641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Shape 158"/>
          <p:cNvSpPr txBox="1"/>
          <p:nvPr/>
        </p:nvSpPr>
        <p:spPr>
          <a:xfrm>
            <a:off x="589650" y="1499375"/>
            <a:ext cx="7502100" cy="25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ru" sz="4000">
                <a:solidFill>
                  <a:srgbClr val="28324A"/>
                </a:solidFill>
              </a:rPr>
              <a:t>№1: Мало товаров в категории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Shape 164"/>
          <p:cNvPicPr preferRelativeResize="0"/>
          <p:nvPr/>
        </p:nvPicPr>
        <p:blipFill rotWithShape="1">
          <a:blip r:embed="rId3">
            <a:alphaModFix/>
          </a:blip>
          <a:srcRect b="6504" l="0" r="0" t="5829"/>
          <a:stretch/>
        </p:blipFill>
        <p:spPr>
          <a:xfrm>
            <a:off x="1820450" y="962125"/>
            <a:ext cx="5687800" cy="3737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Shape 170"/>
          <p:cNvPicPr preferRelativeResize="0"/>
          <p:nvPr/>
        </p:nvPicPr>
        <p:blipFill rotWithShape="1">
          <a:blip r:embed="rId3">
            <a:alphaModFix/>
          </a:blip>
          <a:srcRect b="3873" l="0" r="0" t="0"/>
          <a:stretch/>
        </p:blipFill>
        <p:spPr>
          <a:xfrm>
            <a:off x="1933100" y="1026050"/>
            <a:ext cx="5853300" cy="373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/>
          <p:nvPr>
            <p:ph type="title"/>
          </p:nvPr>
        </p:nvSpPr>
        <p:spPr>
          <a:xfrm>
            <a:off x="457200" y="641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Shape 177"/>
          <p:cNvSpPr txBox="1"/>
          <p:nvPr/>
        </p:nvSpPr>
        <p:spPr>
          <a:xfrm>
            <a:off x="589650" y="1499375"/>
            <a:ext cx="8097300" cy="25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12700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4000">
                <a:solidFill>
                  <a:srgbClr val="28324A"/>
                </a:solidFill>
              </a:rPr>
              <a:t>№2: Много полей в корзине магазина</a:t>
            </a:r>
            <a:endParaRPr sz="4000">
              <a:solidFill>
                <a:srgbClr val="28324A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Shape 1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1313" y="737675"/>
            <a:ext cx="5141376" cy="4210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Shape 1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525" y="742575"/>
            <a:ext cx="7783051" cy="409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>
            <p:ph type="title"/>
          </p:nvPr>
        </p:nvSpPr>
        <p:spPr>
          <a:xfrm>
            <a:off x="457200" y="641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Shape 196"/>
          <p:cNvSpPr txBox="1"/>
          <p:nvPr/>
        </p:nvSpPr>
        <p:spPr>
          <a:xfrm>
            <a:off x="589650" y="1499375"/>
            <a:ext cx="8097300" cy="25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12700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ru" sz="4000">
                <a:solidFill>
                  <a:srgbClr val="28324A"/>
                </a:solidFill>
              </a:rPr>
              <a:t>№3: Плохое качество фотографий товаров</a:t>
            </a:r>
            <a:endParaRPr sz="4000">
              <a:solidFill>
                <a:srgbClr val="28324A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Shape 2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7325" y="811825"/>
            <a:ext cx="4076700" cy="407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/>
          <p:nvPr>
            <p:ph type="title"/>
          </p:nvPr>
        </p:nvSpPr>
        <p:spPr>
          <a:xfrm>
            <a:off x="457200" y="641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Shape 209"/>
          <p:cNvSpPr txBox="1"/>
          <p:nvPr/>
        </p:nvSpPr>
        <p:spPr>
          <a:xfrm>
            <a:off x="589650" y="1499375"/>
            <a:ext cx="8097300" cy="25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12700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ru" sz="4000">
                <a:solidFill>
                  <a:srgbClr val="28324A"/>
                </a:solidFill>
              </a:rPr>
              <a:t>№4: Новые фишки в дизайне?</a:t>
            </a:r>
            <a:endParaRPr sz="4000">
              <a:solidFill>
                <a:srgbClr val="28324A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Shape 2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550" y="722625"/>
            <a:ext cx="7340400" cy="426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/>
          <p:nvPr>
            <p:ph type="title"/>
          </p:nvPr>
        </p:nvSpPr>
        <p:spPr>
          <a:xfrm>
            <a:off x="457200" y="641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Shape 222"/>
          <p:cNvSpPr txBox="1"/>
          <p:nvPr/>
        </p:nvSpPr>
        <p:spPr>
          <a:xfrm>
            <a:off x="589650" y="1499375"/>
            <a:ext cx="8097300" cy="25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12700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ru" sz="4000">
                <a:solidFill>
                  <a:srgbClr val="28324A"/>
                </a:solidFill>
              </a:rPr>
              <a:t>№5: Нет призыва к действию, баннеров, фотографий</a:t>
            </a:r>
            <a:endParaRPr sz="4000">
              <a:solidFill>
                <a:srgbClr val="28324A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Shape 2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70013"/>
            <a:ext cx="8839199" cy="3003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/>
          <p:nvPr>
            <p:ph type="title"/>
          </p:nvPr>
        </p:nvSpPr>
        <p:spPr>
          <a:xfrm>
            <a:off x="457200" y="205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Shape 2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050" y="1862252"/>
            <a:ext cx="7867650" cy="212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/>
          <p:nvPr>
            <p:ph type="title"/>
          </p:nvPr>
        </p:nvSpPr>
        <p:spPr>
          <a:xfrm>
            <a:off x="457200" y="641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Shape 242"/>
          <p:cNvSpPr txBox="1"/>
          <p:nvPr/>
        </p:nvSpPr>
        <p:spPr>
          <a:xfrm>
            <a:off x="589650" y="1499375"/>
            <a:ext cx="8097300" cy="25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12700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ru" sz="4000">
                <a:solidFill>
                  <a:srgbClr val="28324A"/>
                </a:solidFill>
              </a:rPr>
              <a:t>№6: Оформление карточки товара</a:t>
            </a:r>
            <a:endParaRPr sz="4000">
              <a:solidFill>
                <a:srgbClr val="28324A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Shape 2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36650"/>
            <a:ext cx="8839199" cy="3603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Shape 2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225" y="869925"/>
            <a:ext cx="8839202" cy="3865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/>
          <p:nvPr>
            <p:ph type="title"/>
          </p:nvPr>
        </p:nvSpPr>
        <p:spPr>
          <a:xfrm>
            <a:off x="457200" y="641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Shape 261"/>
          <p:cNvSpPr txBox="1"/>
          <p:nvPr/>
        </p:nvSpPr>
        <p:spPr>
          <a:xfrm>
            <a:off x="589650" y="1499375"/>
            <a:ext cx="8097300" cy="25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12700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ru" sz="4000">
                <a:solidFill>
                  <a:srgbClr val="28324A"/>
                </a:solidFill>
              </a:rPr>
              <a:t>№7: Нецелевой трафик</a:t>
            </a:r>
            <a:endParaRPr sz="4000">
              <a:solidFill>
                <a:srgbClr val="28324A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Shape 2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1375" y="1215777"/>
            <a:ext cx="6067425" cy="362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Shape 2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213" y="878500"/>
            <a:ext cx="8021575" cy="350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Shape 2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5875" y="935199"/>
            <a:ext cx="5992250" cy="351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Shape 2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7925" y="1137627"/>
            <a:ext cx="4391025" cy="365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/>
          <p:nvPr>
            <p:ph type="title"/>
          </p:nvPr>
        </p:nvSpPr>
        <p:spPr>
          <a:xfrm>
            <a:off x="457200" y="641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Shape 292"/>
          <p:cNvSpPr txBox="1"/>
          <p:nvPr/>
        </p:nvSpPr>
        <p:spPr>
          <a:xfrm>
            <a:off x="589650" y="1499375"/>
            <a:ext cx="4141800" cy="25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" sz="4000">
                <a:solidFill>
                  <a:srgbClr val="28324A"/>
                </a:solidFill>
              </a:rPr>
              <a:t>№8: Низкая скорость загрузки сайта</a:t>
            </a:r>
            <a:endParaRPr sz="4000">
              <a:solidFill>
                <a:srgbClr val="28324A"/>
              </a:solidFill>
            </a:endParaRPr>
          </a:p>
        </p:txBody>
      </p:sp>
      <p:pic>
        <p:nvPicPr>
          <p:cNvPr descr="giphy (6).gif" id="293" name="Shape 2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6050" y="1499375"/>
            <a:ext cx="3700750" cy="279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/>
          <p:nvPr>
            <p:ph type="title"/>
          </p:nvPr>
        </p:nvSpPr>
        <p:spPr>
          <a:xfrm>
            <a:off x="457200" y="641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Shape 300"/>
          <p:cNvSpPr txBox="1"/>
          <p:nvPr/>
        </p:nvSpPr>
        <p:spPr>
          <a:xfrm>
            <a:off x="589650" y="1499375"/>
            <a:ext cx="4141800" cy="25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12700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ru" sz="4000">
                <a:solidFill>
                  <a:srgbClr val="28324A"/>
                </a:solidFill>
              </a:rPr>
              <a:t>№9: Отсутствие адаптивной верстки сайта</a:t>
            </a:r>
            <a:endParaRPr sz="4000">
              <a:solidFill>
                <a:srgbClr val="28324A"/>
              </a:solidFill>
            </a:endParaRPr>
          </a:p>
        </p:txBody>
      </p:sp>
      <p:pic>
        <p:nvPicPr>
          <p:cNvPr id="301" name="Shape 3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9000" y="1948300"/>
            <a:ext cx="2876550" cy="196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Shape 3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0324" y="764350"/>
            <a:ext cx="6673776" cy="428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Shape 3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650" y="697600"/>
            <a:ext cx="7435275" cy="429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Shape 3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9975" y="760075"/>
            <a:ext cx="6744049" cy="403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Shape 3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3500" y="703400"/>
            <a:ext cx="6960701" cy="427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 txBox="1"/>
          <p:nvPr>
            <p:ph type="title"/>
          </p:nvPr>
        </p:nvSpPr>
        <p:spPr>
          <a:xfrm>
            <a:off x="457200" y="641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Shape 332"/>
          <p:cNvSpPr txBox="1"/>
          <p:nvPr/>
        </p:nvSpPr>
        <p:spPr>
          <a:xfrm>
            <a:off x="589650" y="1499375"/>
            <a:ext cx="8097300" cy="25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12700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ru" sz="4000">
                <a:solidFill>
                  <a:srgbClr val="28324A"/>
                </a:solidFill>
              </a:rPr>
              <a:t>№10: Нецелевая страница</a:t>
            </a:r>
            <a:endParaRPr sz="4000">
              <a:solidFill>
                <a:srgbClr val="28324A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Shape 3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2400" y="665150"/>
            <a:ext cx="5559199" cy="432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 txBox="1"/>
          <p:nvPr>
            <p:ph type="ctrTitle"/>
          </p:nvPr>
        </p:nvSpPr>
        <p:spPr>
          <a:xfrm>
            <a:off x="685800" y="1597818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Примеры поведения пользователей</a:t>
            </a:r>
            <a:endParaRPr/>
          </a:p>
        </p:txBody>
      </p:sp>
      <p:sp>
        <p:nvSpPr>
          <p:cNvPr id="345" name="Shape 345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Shape 3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4823" y="753050"/>
            <a:ext cx="5483075" cy="41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 txBox="1"/>
          <p:nvPr>
            <p:ph idx="4294967295" type="title"/>
          </p:nvPr>
        </p:nvSpPr>
        <p:spPr>
          <a:xfrm>
            <a:off x="457200" y="641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Все клики в динамике</a:t>
            </a:r>
            <a:endParaRPr/>
          </a:p>
        </p:txBody>
      </p:sp>
      <p:pic>
        <p:nvPicPr>
          <p:cNvPr id="358" name="Shape 3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8395" y="1392800"/>
            <a:ext cx="1709555" cy="3634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Shape 3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1974" y="859625"/>
            <a:ext cx="3814925" cy="402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Shape 3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9663" y="755125"/>
            <a:ext cx="6924675" cy="394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Shape 3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39" y="1154800"/>
            <a:ext cx="7672525" cy="283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Shape 3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388" y="831525"/>
            <a:ext cx="7535224" cy="388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Shape 3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975" y="1185775"/>
            <a:ext cx="8839199" cy="39577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Shape 3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3675" y="2077675"/>
            <a:ext cx="5543550" cy="140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Shape 4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7325" y="869050"/>
            <a:ext cx="2949350" cy="391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Shape 4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3950" y="726200"/>
            <a:ext cx="5904500" cy="4243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Shape 4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" y="1497496"/>
            <a:ext cx="8801100" cy="267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Shape 4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2437" y="851100"/>
            <a:ext cx="4279125" cy="40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Shape 4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94575"/>
            <a:ext cx="8839198" cy="27984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Shape 4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825" y="1388550"/>
            <a:ext cx="8839197" cy="3255759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Shape 431"/>
          <p:cNvSpPr txBox="1"/>
          <p:nvPr>
            <p:ph idx="4294967295" type="title"/>
          </p:nvPr>
        </p:nvSpPr>
        <p:spPr>
          <a:xfrm>
            <a:off x="457200" y="641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Карта кликов в таблице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Shape 4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6025" y="731750"/>
            <a:ext cx="4238075" cy="431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 txBox="1"/>
          <p:nvPr>
            <p:ph type="title"/>
          </p:nvPr>
        </p:nvSpPr>
        <p:spPr>
          <a:xfrm>
            <a:off x="457200" y="641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Анализ кликов на смартфоне</a:t>
            </a:r>
            <a:endParaRPr/>
          </a:p>
        </p:txBody>
      </p:sp>
      <p:sp>
        <p:nvSpPr>
          <p:cNvPr id="444" name="Shape 444"/>
          <p:cNvSpPr txBox="1"/>
          <p:nvPr/>
        </p:nvSpPr>
        <p:spPr>
          <a:xfrm>
            <a:off x="589650" y="1499375"/>
            <a:ext cx="7502100" cy="25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191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ru" sz="3000">
                <a:solidFill>
                  <a:schemeClr val="dk1"/>
                </a:solidFill>
              </a:rPr>
              <a:t>Жмем F12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ru" sz="3000">
                <a:solidFill>
                  <a:schemeClr val="dk1"/>
                </a:solidFill>
              </a:rPr>
              <a:t>Сюда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ru" sz="3000">
                <a:solidFill>
                  <a:schemeClr val="dk1"/>
                </a:solidFill>
              </a:rPr>
              <a:t>Сюда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ru" sz="3000">
                <a:solidFill>
                  <a:schemeClr val="dk1"/>
                </a:solidFill>
              </a:rPr>
              <a:t>На панели выбераем МОБ 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445" name="Shape 4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2300" y="2209800"/>
            <a:ext cx="5133975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Shape 4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32300" y="2669575"/>
            <a:ext cx="5553075" cy="63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Shape 4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9026" y="696200"/>
            <a:ext cx="2214375" cy="435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Shape 4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1950" y="1292975"/>
            <a:ext cx="5049575" cy="365430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Shape 459"/>
          <p:cNvSpPr txBox="1"/>
          <p:nvPr>
            <p:ph idx="4294967295" type="title"/>
          </p:nvPr>
        </p:nvSpPr>
        <p:spPr>
          <a:xfrm>
            <a:off x="28425" y="641975"/>
            <a:ext cx="91155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Кастомная к</a:t>
            </a:r>
            <a:r>
              <a:rPr lang="ru"/>
              <a:t>арта кликов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Shape 4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4325" y="1534525"/>
            <a:ext cx="5860576" cy="332460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Shape 466"/>
          <p:cNvSpPr txBox="1"/>
          <p:nvPr>
            <p:ph idx="4294967295" type="title"/>
          </p:nvPr>
        </p:nvSpPr>
        <p:spPr>
          <a:xfrm>
            <a:off x="457200" y="641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Карта скроллинга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Shape 4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450" y="841500"/>
            <a:ext cx="8839201" cy="4271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Shape 4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55200"/>
            <a:ext cx="8839199" cy="3527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Shape 484"/>
          <p:cNvSpPr txBox="1"/>
          <p:nvPr>
            <p:ph type="ctrTitle"/>
          </p:nvPr>
        </p:nvSpPr>
        <p:spPr>
          <a:xfrm>
            <a:off x="685800" y="1597818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Примеры практической пользы карты кликов</a:t>
            </a:r>
            <a:endParaRPr/>
          </a:p>
        </p:txBody>
      </p:sp>
      <p:sp>
        <p:nvSpPr>
          <p:cNvPr id="485" name="Shape 485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Shape 491"/>
          <p:cNvSpPr txBox="1"/>
          <p:nvPr/>
        </p:nvSpPr>
        <p:spPr>
          <a:xfrm>
            <a:off x="589650" y="1620450"/>
            <a:ext cx="7502100" cy="316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ru" sz="2400">
                <a:solidFill>
                  <a:schemeClr val="dk1"/>
                </a:solidFill>
              </a:rPr>
              <a:t>Значительно проще выбрать «работающий» интерфейс.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ru" sz="2400">
                <a:solidFill>
                  <a:schemeClr val="dk1"/>
                </a:solidFill>
              </a:rPr>
              <a:t>Показывает, какой контент пользуется спросом на сайте.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ru" sz="2400">
                <a:solidFill>
                  <a:schemeClr val="dk1"/>
                </a:solidFill>
              </a:rPr>
              <a:t>Что лучше привлекает внимание.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ru" sz="2400">
                <a:solidFill>
                  <a:schemeClr val="dk1"/>
                </a:solidFill>
              </a:rPr>
              <a:t>Проще уменьшить процент отказов.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ru" sz="2400">
                <a:solidFill>
                  <a:schemeClr val="dk1"/>
                </a:solidFill>
              </a:rPr>
              <a:t>Проверка гипотез дизайна + CTA.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ru" sz="2400">
                <a:solidFill>
                  <a:schemeClr val="dk1"/>
                </a:solidFill>
              </a:rPr>
              <a:t>Какой функционал не нужен.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492" name="Shape 492"/>
          <p:cNvSpPr txBox="1"/>
          <p:nvPr>
            <p:ph idx="4294967295" type="title"/>
          </p:nvPr>
        </p:nvSpPr>
        <p:spPr>
          <a:xfrm>
            <a:off x="99450" y="698125"/>
            <a:ext cx="91440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Карта кликов нужна для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Shape 4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525" y="1232750"/>
            <a:ext cx="8261999" cy="3465150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Shape 499"/>
          <p:cNvSpPr txBox="1"/>
          <p:nvPr>
            <p:ph idx="4294967295" type="title"/>
          </p:nvPr>
        </p:nvSpPr>
        <p:spPr>
          <a:xfrm>
            <a:off x="0" y="503100"/>
            <a:ext cx="91440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/>
              <a:t>Д</a:t>
            </a:r>
            <a:r>
              <a:rPr lang="ru" sz="3600"/>
              <a:t>емонстрация результата</a:t>
            </a:r>
            <a:endParaRPr sz="36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Shape 505"/>
          <p:cNvSpPr txBox="1"/>
          <p:nvPr>
            <p:ph type="title"/>
          </p:nvPr>
        </p:nvSpPr>
        <p:spPr>
          <a:xfrm>
            <a:off x="457200" y="641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Что сейчас важно?</a:t>
            </a:r>
            <a:endParaRPr/>
          </a:p>
        </p:txBody>
      </p:sp>
      <p:sp>
        <p:nvSpPr>
          <p:cNvPr id="506" name="Shape 506"/>
          <p:cNvSpPr txBox="1"/>
          <p:nvPr/>
        </p:nvSpPr>
        <p:spPr>
          <a:xfrm>
            <a:off x="589650" y="1499375"/>
            <a:ext cx="7502100" cy="25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191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ru" sz="3000">
                <a:solidFill>
                  <a:schemeClr val="dk1"/>
                </a:solidFill>
              </a:rPr>
              <a:t>Это коэффициент внимания!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Shape 512"/>
          <p:cNvSpPr txBox="1"/>
          <p:nvPr>
            <p:ph type="title"/>
          </p:nvPr>
        </p:nvSpPr>
        <p:spPr>
          <a:xfrm>
            <a:off x="457200" y="641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Кто ваш клиент?</a:t>
            </a:r>
            <a:endParaRPr/>
          </a:p>
        </p:txBody>
      </p:sp>
      <p:sp>
        <p:nvSpPr>
          <p:cNvPr id="513" name="Shape 513"/>
          <p:cNvSpPr txBox="1"/>
          <p:nvPr/>
        </p:nvSpPr>
        <p:spPr>
          <a:xfrm>
            <a:off x="589650" y="1499375"/>
            <a:ext cx="7502100" cy="25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Дизайн сайта (тематика)</a:t>
            </a:r>
            <a:endParaRPr sz="30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dk1"/>
                </a:solidFill>
              </a:rPr>
              <a:t>+ </a:t>
            </a:r>
            <a:endParaRPr b="1" sz="3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Посетители</a:t>
            </a:r>
            <a:endParaRPr sz="3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dk1"/>
                </a:solidFill>
              </a:rPr>
              <a:t>=</a:t>
            </a:r>
            <a:endParaRPr b="1" sz="3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Разные данные 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hape 519"/>
          <p:cNvSpPr txBox="1"/>
          <p:nvPr>
            <p:ph type="title"/>
          </p:nvPr>
        </p:nvSpPr>
        <p:spPr>
          <a:xfrm>
            <a:off x="457200" y="641977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Кейс Кредобанк</a:t>
            </a:r>
            <a:endParaRPr/>
          </a:p>
        </p:txBody>
      </p:sp>
      <p:sp>
        <p:nvSpPr>
          <p:cNvPr id="520" name="Shape 520"/>
          <p:cNvSpPr txBox="1"/>
          <p:nvPr/>
        </p:nvSpPr>
        <p:spPr>
          <a:xfrm>
            <a:off x="589650" y="1499375"/>
            <a:ext cx="7502100" cy="25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191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ru" sz="3000" u="sng">
                <a:solidFill>
                  <a:schemeClr val="hlink"/>
                </a:solidFill>
                <a:hlinkClick r:id="rId3"/>
              </a:rPr>
              <a:t>https://bit.ly/2veepkS</a:t>
            </a:r>
            <a:r>
              <a:rPr lang="ru" sz="3000">
                <a:solidFill>
                  <a:schemeClr val="dk1"/>
                </a:solidFill>
              </a:rPr>
              <a:t> 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Shape 526"/>
          <p:cNvSpPr txBox="1"/>
          <p:nvPr/>
        </p:nvSpPr>
        <p:spPr>
          <a:xfrm>
            <a:off x="1211625" y="1312325"/>
            <a:ext cx="65937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800"/>
              <a:t>Спасибо</a:t>
            </a:r>
            <a:r>
              <a:rPr b="1" lang="ru" sz="4800"/>
              <a:t>!</a:t>
            </a:r>
            <a:endParaRPr b="1" sz="4800"/>
          </a:p>
        </p:txBody>
      </p:sp>
      <p:sp>
        <p:nvSpPr>
          <p:cNvPr id="527" name="Shape 527"/>
          <p:cNvSpPr txBox="1"/>
          <p:nvPr/>
        </p:nvSpPr>
        <p:spPr>
          <a:xfrm>
            <a:off x="1115375" y="1938800"/>
            <a:ext cx="66282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/>
              <a:t>Андрей Чорный</a:t>
            </a:r>
            <a:endParaRPr sz="2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/>
              <a:t>ac@plerdy.com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